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5"/>
    <p:sldMasterId id="2147483682" r:id="rId6"/>
  </p:sldMasterIdLst>
  <p:notesMasterIdLst>
    <p:notesMasterId r:id="rId18"/>
  </p:notesMasterIdLst>
  <p:handoutMasterIdLst>
    <p:handoutMasterId r:id="rId19"/>
  </p:handoutMasterIdLst>
  <p:sldIdLst>
    <p:sldId id="25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572"/>
    <a:srgbClr val="B04346"/>
    <a:srgbClr val="535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41" autoAdjust="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259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5B4AD2-A267-4797-8792-ED21EF2DF5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5E49E-9599-485F-B96D-75BCBCB2A5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25DA4-A8DC-453E-A5F7-88F0AE5319D4}" type="datetimeFigureOut">
              <a:rPr lang="nl-BE" smtClean="0"/>
              <a:t>30/03/2023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48548-A960-44B4-BE11-354F69248F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F923D-7299-4EAE-B0A9-373C095263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24BD8-6764-4489-9838-E8C8F515EC56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5773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92508-5353-4BD4-B9CC-1DB34B125BDB}" type="datetimeFigureOut">
              <a:rPr lang="nl-BE" smtClean="0"/>
              <a:t>30/03/2023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BCF80-27EB-4596-8F5B-426A2A64C64F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230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581F6-020B-4130-9258-78653AA23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0" y="1122363"/>
            <a:ext cx="79756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7778-6D79-4DF6-A6C4-F669A2F9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9" y="3602038"/>
            <a:ext cx="797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nl-BE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FEAA23-DDAF-4ECF-8706-562D6DF86456}"/>
              </a:ext>
            </a:extLst>
          </p:cNvPr>
          <p:cNvCxnSpPr>
            <a:cxnSpLocks/>
          </p:cNvCxnSpPr>
          <p:nvPr userDrawn="1"/>
        </p:nvCxnSpPr>
        <p:spPr>
          <a:xfrm>
            <a:off x="1769533" y="1828800"/>
            <a:ext cx="0" cy="5029200"/>
          </a:xfrm>
          <a:prstGeom prst="line">
            <a:avLst/>
          </a:prstGeom>
          <a:ln w="508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1BDACAD1-6D81-4C4C-A2D4-CDF9E180D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487103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7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7574-D5C0-450E-9FD7-EE94BB226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29843-8BBE-4F31-A779-81DBD546B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94867" y="770467"/>
            <a:ext cx="5300134" cy="4560358"/>
          </a:xfrm>
          <a:noFill/>
          <a:ln>
            <a:noFill/>
          </a:ln>
          <a:effectLst>
            <a:outerShdw dist="381000" dir="2700000" algn="tl" rotWithShape="0">
              <a:schemeClr val="tx2"/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nl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22698-3703-4ACD-BAC2-DCE64ED42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C9371-0967-4736-BD9E-06397624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923DA-D423-4EC0-99E1-BC1D02C9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40468-A184-4BFC-965A-AC8C4610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184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581F6-020B-4130-9258-78653AA23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0" y="1122363"/>
            <a:ext cx="79756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7778-6D79-4DF6-A6C4-F669A2F9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9" y="3602038"/>
            <a:ext cx="797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FEAA23-DDAF-4ECF-8706-562D6DF86456}"/>
              </a:ext>
            </a:extLst>
          </p:cNvPr>
          <p:cNvCxnSpPr>
            <a:cxnSpLocks/>
          </p:cNvCxnSpPr>
          <p:nvPr userDrawn="1"/>
        </p:nvCxnSpPr>
        <p:spPr>
          <a:xfrm>
            <a:off x="1769533" y="1828800"/>
            <a:ext cx="0" cy="5029200"/>
          </a:xfrm>
          <a:prstGeom prst="line">
            <a:avLst/>
          </a:prstGeom>
          <a:ln w="508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>
            <a:extLst>
              <a:ext uri="{FF2B5EF4-FFF2-40B4-BE49-F238E27FC236}">
                <a16:creationId xmlns:a16="http://schemas.microsoft.com/office/drawing/2014/main" id="{FA6F8242-4BB9-4292-937E-562A121F54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487103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9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FA6F8242-4BB9-4292-937E-562A121F54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487103" cy="117348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3E8BA1A-D532-4BB0-95AC-828E6AD916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6139" b="51180"/>
          <a:stretch/>
        </p:blipFill>
        <p:spPr>
          <a:xfrm>
            <a:off x="0" y="3509963"/>
            <a:ext cx="5745441" cy="334803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BA03052-2DBD-45CD-8AA4-36802A11A8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6139" b="29877"/>
          <a:stretch/>
        </p:blipFill>
        <p:spPr>
          <a:xfrm rot="10800000">
            <a:off x="6446561" y="0"/>
            <a:ext cx="5745438" cy="4809068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788B7EA4-D0C8-4CD4-BFFC-71BE0A5A16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81513" b="16223"/>
          <a:stretch/>
        </p:blipFill>
        <p:spPr>
          <a:xfrm rot="16200000">
            <a:off x="8685997" y="3351994"/>
            <a:ext cx="1266571" cy="57454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E581F6-020B-4130-9258-78653AA23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0" y="1122363"/>
            <a:ext cx="79756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7778-6D79-4DF6-A6C4-F669A2F9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9" y="3602038"/>
            <a:ext cx="797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57762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6D8CF-CC50-45AF-B893-788C9B5C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F5ED4-3321-43A2-BF8F-CC9F5E7C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8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36B28-74B1-4F52-849F-4513B32A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A7C6B-8B0F-4AD6-AA84-F354571E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BD542-D6E5-405E-A8FD-3237DD40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94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9A7E-1032-436E-9F71-B93878F4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F41FB-FBC7-4B45-BB62-7FFB37619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39647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BC5B-CF5F-4F8C-BEA1-FC5F52EC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E0626-8A08-4071-87E4-EED8E8A2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CCF1-8FCF-4954-841C-43BDDE64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AF87C94-1E5B-47AA-B5FF-FDB40D5C3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53800" y="5990589"/>
            <a:ext cx="731520" cy="73152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779DA2-CC16-48C0-949E-FB656E682DB0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804970"/>
            <a:ext cx="3699933" cy="0"/>
          </a:xfrm>
          <a:prstGeom prst="line">
            <a:avLst/>
          </a:prstGeom>
          <a:ln w="508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515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A5F2-C20F-48CD-B3EC-F35C10A6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79C4C-C84B-46D5-8B77-9B5C3B92A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4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D97BA-7BBB-47F2-9790-0583C8D41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4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50040-D1DC-43C9-878C-3EB5B5D5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01A94-9617-4146-9325-AC19BA83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3FD32-71D0-4681-82CF-AA49431A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40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008-2B77-4B5C-9D76-9CB4C19FD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C3D5A-9068-4598-BBB8-9C5EF4AB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AA334-072A-45CA-A31F-CBA3BE340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69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AA62D-2053-4986-8911-AFF0F9ABE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B9279-DE26-4013-A7D6-7BBDC1945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69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34DA17-97DD-4E0B-BBD4-30C5B580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57E49-B1DA-4769-B1F6-EAD0D85E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D28B2-4D01-4F8B-BC6D-F284E62C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051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8542-7177-47D4-A03D-FAD8A9F1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D0216-A650-4C2D-97A8-108271D4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4C747-7DED-4CEF-9C8A-5178A125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AD754-E594-4BD6-B086-1D871DE9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984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C3AFD-877F-46F5-85F8-F1897CDDF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69C332-6AE6-4DDD-808A-B0C1F1B0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CCC55-E3D8-4C6F-BBBF-E6E534EC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856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BD85-F79C-4DB3-8BC2-B0A5587A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D9B68-1F19-42A0-BF4A-AAB4D97F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69024" cy="47868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448F8-DFC3-4173-89CA-C5A131FAB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168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08B59-8EB2-4E61-91FF-A23996DF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6B842-4926-4521-87C9-6BA723E2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31CB4-2170-4762-9447-6851D470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44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FA6F8242-4BB9-4292-937E-562A121F54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487103" cy="117348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3E8BA1A-D532-4BB0-95AC-828E6AD916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6139" b="51180"/>
          <a:stretch/>
        </p:blipFill>
        <p:spPr>
          <a:xfrm>
            <a:off x="0" y="3509963"/>
            <a:ext cx="5745441" cy="334803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BA03052-2DBD-45CD-8AA4-36802A11A8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6139" b="29877"/>
          <a:stretch/>
        </p:blipFill>
        <p:spPr>
          <a:xfrm rot="10800000">
            <a:off x="6446561" y="0"/>
            <a:ext cx="5745438" cy="4809068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788B7EA4-D0C8-4CD4-BFFC-71BE0A5A16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81513" b="16223"/>
          <a:stretch/>
        </p:blipFill>
        <p:spPr>
          <a:xfrm rot="16200000">
            <a:off x="8685997" y="3351994"/>
            <a:ext cx="1266571" cy="57454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E581F6-020B-4130-9258-78653AA23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0" y="1122363"/>
            <a:ext cx="79756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7778-6D79-4DF6-A6C4-F669A2F9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9" y="3602038"/>
            <a:ext cx="797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68061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7574-D5C0-450E-9FD7-EE94BB226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29843-8BBE-4F31-A779-81DBD546B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94867" y="770467"/>
            <a:ext cx="5300134" cy="4560358"/>
          </a:xfrm>
          <a:noFill/>
          <a:ln>
            <a:noFill/>
          </a:ln>
          <a:effectLst>
            <a:outerShdw dist="381000" dir="2700000" algn="tl" rotWithShape="0">
              <a:schemeClr val="accent5"/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nl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22698-3703-4ACD-BAC2-DCE64ED42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C9371-0967-4736-BD9E-06397624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923DA-D423-4EC0-99E1-BC1D02C9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40468-A184-4BFC-965A-AC8C4610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47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6D8CF-CC50-45AF-B893-788C9B5C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F5ED4-3321-43A2-BF8F-CC9F5E7C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864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36B28-74B1-4F52-849F-4513B32A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20.08.21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A7C6B-8B0F-4AD6-AA84-F354571E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BD542-D6E5-405E-A8FD-3237DD40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650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9A7E-1032-436E-9F71-B93878F4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F41FB-FBC7-4B45-BB62-7FFB37619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39647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BC5B-CF5F-4F8C-BEA1-FC5F52EC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20.08.21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E0626-8A08-4071-87E4-EED8E8A2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CCF1-8FCF-4954-841C-43BDDE64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‹N°›</a:t>
            </a:fld>
            <a:endParaRPr lang="nl-BE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6C68D71-CCBC-4DD4-B206-E42106D07D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487103" cy="117348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68891C-828A-4DB5-B4B5-38076DFA3B2A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804970"/>
            <a:ext cx="3699933" cy="0"/>
          </a:xfrm>
          <a:prstGeom prst="line">
            <a:avLst/>
          </a:prstGeom>
          <a:ln w="508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39BA7C7A-819C-4BED-A6A2-346B3180C16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53800" y="5989954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9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A5F2-C20F-48CD-B3EC-F35C10A6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79C4C-C84B-46D5-8B77-9B5C3B92A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40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D97BA-7BBB-47F2-9790-0583C8D41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40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50040-D1DC-43C9-878C-3EB5B5D5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01A94-9617-4146-9325-AC19BA83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3FD32-71D0-4681-82CF-AA49431A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548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008-2B77-4B5C-9D76-9CB4C19FD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C3D5A-9068-4598-BBB8-9C5EF4AB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AA334-072A-45CA-A31F-CBA3BE340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6919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AA62D-2053-4986-8911-AFF0F9ABE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B9279-DE26-4013-A7D6-7BBDC1945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6919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34DA17-97DD-4E0B-BBD4-30C5B580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20.08.21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57E49-B1DA-4769-B1F6-EAD0D85E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D28B2-4D01-4F8B-BC6D-F284E62C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209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8542-7177-47D4-A03D-FAD8A9F1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D0216-A650-4C2D-97A8-108271D4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20.08.21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4C747-7DED-4CEF-9C8A-5178A125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AD754-E594-4BD6-B086-1D871DE9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625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C3AFD-877F-46F5-85F8-F1897CDDF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20.08.21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69C332-6AE6-4DDD-808A-B0C1F1B0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CCC55-E3D8-4C6F-BBBF-E6E534EC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567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BD85-F79C-4DB3-8BC2-B0A5587A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D9B68-1F19-42A0-BF4A-AAB4D97F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69024" cy="47868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448F8-DFC3-4173-89CA-C5A131FAB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168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08B59-8EB2-4E61-91FF-A23996DF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6B842-4926-4521-87C9-6BA723E2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31CB4-2170-4762-9447-6851D470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57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2.sv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3E7B2537-7D3A-437D-82B8-DC2DDA076D7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53800" y="5989954"/>
            <a:ext cx="731520" cy="73152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DD26B-B914-4EAC-9939-B47F6EF2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798BA-32B7-4CA1-AFA2-6A8584CC9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4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D21A8-457C-4FDB-982B-D5550630C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66913" y="6356349"/>
            <a:ext cx="715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AE753531-74F9-46DB-8226-2C37E7D3FBBB}" type="datetime3">
              <a:rPr lang="nl-BE" smtClean="0"/>
              <a:pPr/>
              <a:t>30.03.23</a:t>
            </a:fld>
            <a:endParaRPr lang="nl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302D5-6185-4C20-ABA8-233BA23F7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6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30EE3-729E-4E77-8DE2-9A17D5759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2142" y="6356350"/>
            <a:ext cx="715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9EDAD88-78F8-43C4-9AF1-FA54ECAE1AE2}" type="slidenum">
              <a:rPr lang="nl-BE" smtClean="0"/>
              <a:pPr/>
              <a:t>‹N°›</a:t>
            </a:fld>
            <a:endParaRPr lang="nl-B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B8C69-F25E-494C-A21B-E10A8020476C}"/>
              </a:ext>
            </a:extLst>
          </p:cNvPr>
          <p:cNvCxnSpPr>
            <a:cxnSpLocks/>
          </p:cNvCxnSpPr>
          <p:nvPr userDrawn="1"/>
        </p:nvCxnSpPr>
        <p:spPr>
          <a:xfrm>
            <a:off x="179243" y="-69574"/>
            <a:ext cx="0" cy="7007087"/>
          </a:xfrm>
          <a:prstGeom prst="line">
            <a:avLst/>
          </a:prstGeom>
          <a:ln w="381000">
            <a:solidFill>
              <a:schemeClr val="bg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463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DD26B-B914-4EAC-9939-B47F6EF2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798BA-32B7-4CA1-AFA2-6A8584CC9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4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D21A8-457C-4FDB-982B-D5550630C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66913" y="6356349"/>
            <a:ext cx="715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753531-74F9-46DB-8226-2C37E7D3FBBB}" type="datetime3">
              <a:rPr kumimoji="0" lang="nl-B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30.03.23</a:t>
            </a:fld>
            <a:endParaRPr kumimoji="0" lang="nl-BE" sz="105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302D5-6185-4C20-ABA8-233BA23F7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6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30EE3-729E-4E77-8DE2-9A17D5759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2142" y="6356350"/>
            <a:ext cx="715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AD88-78F8-43C4-9AF1-FA54ECAE1AE2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772EA197-7EA9-47D4-A571-0C33C8BFED8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53800" y="5990589"/>
            <a:ext cx="731520" cy="73152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2E5033-EAEA-FF45-BCF8-795059E125A0}"/>
              </a:ext>
            </a:extLst>
          </p:cNvPr>
          <p:cNvCxnSpPr>
            <a:cxnSpLocks/>
          </p:cNvCxnSpPr>
          <p:nvPr userDrawn="1"/>
        </p:nvCxnSpPr>
        <p:spPr>
          <a:xfrm>
            <a:off x="179243" y="-69574"/>
            <a:ext cx="0" cy="7007087"/>
          </a:xfrm>
          <a:prstGeom prst="line">
            <a:avLst/>
          </a:prstGeom>
          <a:ln w="3810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91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mploi.phare@spfb.brussels" TargetMode="External"/><Relationship Id="rId2" Type="http://schemas.openxmlformats.org/officeDocument/2006/relationships/hyperlink" Target="mailto:maren.vanweverberg@gtb.b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valerie.trevisan@aviq.b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oday.be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mploi.phare@spfb.brussels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alerie.trevisan@aviq.be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39DF-A1E3-4BC4-97F4-7D5A81A61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noProof="0" dirty="0"/>
              <a:t>DUOday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512FB-F999-4217-9565-63DCC93FA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noProof="0" dirty="0"/>
              <a:t>25 </a:t>
            </a:r>
            <a:r>
              <a:rPr lang="nl-BE" noProof="0" dirty="0" err="1"/>
              <a:t>mai</a:t>
            </a:r>
            <a:r>
              <a:rPr lang="nl-BE" noProof="0" dirty="0"/>
              <a:t> 2023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36B86C4-EA13-6F15-1723-A3BD6083E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771" y="138316"/>
            <a:ext cx="6096313" cy="127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070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A878E-B0C2-8E37-E67F-2498B5530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Des </a:t>
            </a:r>
            <a:r>
              <a:rPr lang="nl-BE" dirty="0" err="1"/>
              <a:t>questions</a:t>
            </a:r>
            <a:r>
              <a:rPr lang="nl-BE" dirty="0"/>
              <a:t>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63879B-18DD-9E0C-0E0C-10AC15F9B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tx1"/>
                </a:solidFill>
              </a:rPr>
              <a:t>Prenez</a:t>
            </a:r>
            <a:r>
              <a:rPr lang="nl-BE" dirty="0">
                <a:solidFill>
                  <a:schemeClr val="tx1"/>
                </a:solidFill>
              </a:rPr>
              <a:t> contact </a:t>
            </a:r>
            <a:r>
              <a:rPr lang="nl-BE" dirty="0" err="1">
                <a:solidFill>
                  <a:schemeClr val="tx1"/>
                </a:solidFill>
              </a:rPr>
              <a:t>avec</a:t>
            </a:r>
            <a:r>
              <a:rPr lang="nl-BE" dirty="0">
                <a:solidFill>
                  <a:schemeClr val="tx1"/>
                </a:solidFill>
              </a:rPr>
              <a:t> :</a:t>
            </a:r>
          </a:p>
          <a:p>
            <a:pPr lvl="1"/>
            <a:r>
              <a:rPr lang="nl-BE" dirty="0"/>
              <a:t>GTB: </a:t>
            </a:r>
            <a:r>
              <a:rPr lang="nl-BE" dirty="0">
                <a:hlinkClick r:id="rId2"/>
              </a:rPr>
              <a:t>maren.vanweverberg@gtb.be</a:t>
            </a:r>
            <a:r>
              <a:rPr lang="nl-BE" dirty="0"/>
              <a:t> 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PHARE: </a:t>
            </a:r>
            <a:r>
              <a:rPr lang="fr-BE" dirty="0" err="1">
                <a:hlinkClick r:id="rId3"/>
              </a:rPr>
              <a:t>emploi.phare@spfb.brussels</a:t>
            </a:r>
            <a:r>
              <a:rPr lang="fr-BE" dirty="0"/>
              <a:t> </a:t>
            </a:r>
          </a:p>
          <a:p>
            <a:pPr lvl="1"/>
            <a:r>
              <a:rPr lang="fr-BE" dirty="0" err="1">
                <a:solidFill>
                  <a:schemeClr val="tx1"/>
                </a:solidFill>
              </a:rPr>
              <a:t>AViQ</a:t>
            </a:r>
            <a:r>
              <a:rPr lang="fr-BE" dirty="0">
                <a:solidFill>
                  <a:schemeClr val="tx1"/>
                </a:solidFill>
              </a:rPr>
              <a:t>: </a:t>
            </a:r>
            <a:r>
              <a:rPr lang="fr-BE" dirty="0">
                <a:solidFill>
                  <a:schemeClr val="tx1"/>
                </a:solidFill>
                <a:hlinkClick r:id="rId4"/>
              </a:rPr>
              <a:t>valerie.trevisan@aviq.be</a:t>
            </a:r>
            <a:r>
              <a:rPr lang="fr-BE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6291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AFE35C1-FFC0-C4CE-284E-CEBFCA0BE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À </a:t>
            </a:r>
            <a:r>
              <a:rPr lang="nl-BE" dirty="0" err="1"/>
              <a:t>vous</a:t>
            </a:r>
            <a:r>
              <a:rPr lang="nl-BE" dirty="0"/>
              <a:t> de </a:t>
            </a:r>
            <a:r>
              <a:rPr lang="nl-BE" dirty="0" err="1"/>
              <a:t>jouer</a:t>
            </a:r>
            <a:r>
              <a:rPr lang="nl-BE" dirty="0"/>
              <a:t> !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B0C8B0A-C396-5136-45F1-758A97960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80" y="5755304"/>
            <a:ext cx="4475989" cy="93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9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29067E6-EB3E-A48A-A189-3120133F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Qu’est-ce</a:t>
            </a:r>
            <a:r>
              <a:rPr lang="nl-BE" dirty="0"/>
              <a:t> que </a:t>
            </a:r>
            <a:r>
              <a:rPr lang="nl-BE" dirty="0" err="1"/>
              <a:t>le</a:t>
            </a:r>
            <a:r>
              <a:rPr lang="nl-BE" dirty="0"/>
              <a:t> DUOday?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DED9E89-594F-9BAD-CDF5-C86321C1C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chemeClr val="tx1"/>
                </a:solidFill>
                <a:hlinkClick r:id="rId2"/>
              </a:rPr>
              <a:t>https://www.duoday.be/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  <a:p>
            <a:r>
              <a:rPr lang="fr-BE" dirty="0">
                <a:solidFill>
                  <a:schemeClr val="tx1"/>
                </a:solidFill>
              </a:rPr>
              <a:t>Action nationale et européenne visant à sensibiliser les organisations à l'emploi des personnes en situation de handicap</a:t>
            </a:r>
            <a:endParaRPr lang="nl-BE" dirty="0">
              <a:solidFill>
                <a:schemeClr val="tx1"/>
              </a:solidFill>
            </a:endParaRPr>
          </a:p>
          <a:p>
            <a:endParaRPr lang="nl-BE" dirty="0">
              <a:solidFill>
                <a:schemeClr val="tx1"/>
              </a:solidFill>
            </a:endParaRPr>
          </a:p>
          <a:p>
            <a:r>
              <a:rPr lang="nl-BE" dirty="0">
                <a:solidFill>
                  <a:schemeClr val="tx1"/>
                </a:solidFill>
              </a:rPr>
              <a:t>25 </a:t>
            </a:r>
            <a:r>
              <a:rPr lang="nl-BE" dirty="0" err="1">
                <a:solidFill>
                  <a:schemeClr val="tx1"/>
                </a:solidFill>
              </a:rPr>
              <a:t>mai</a:t>
            </a:r>
            <a:r>
              <a:rPr lang="nl-BE" dirty="0">
                <a:solidFill>
                  <a:schemeClr val="tx1"/>
                </a:solidFill>
              </a:rPr>
              <a:t> 2023</a:t>
            </a:r>
          </a:p>
          <a:p>
            <a:endParaRPr lang="nl-BE" dirty="0">
              <a:solidFill>
                <a:schemeClr val="tx1"/>
              </a:solidFill>
            </a:endParaRPr>
          </a:p>
          <a:p>
            <a:r>
              <a:rPr lang="nl-BE" dirty="0" err="1">
                <a:solidFill>
                  <a:schemeClr val="tx1"/>
                </a:solidFill>
              </a:rPr>
              <a:t>Collaboration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entre</a:t>
            </a:r>
            <a:r>
              <a:rPr lang="nl-BE" dirty="0">
                <a:solidFill>
                  <a:schemeClr val="tx1"/>
                </a:solidFill>
              </a:rPr>
              <a:t> PHARE, </a:t>
            </a:r>
            <a:r>
              <a:rPr lang="nl-BE" dirty="0" err="1">
                <a:solidFill>
                  <a:schemeClr val="tx1"/>
                </a:solidFill>
              </a:rPr>
              <a:t>l’AViQ</a:t>
            </a:r>
            <a:r>
              <a:rPr lang="nl-BE" dirty="0">
                <a:solidFill>
                  <a:schemeClr val="tx1"/>
                </a:solidFill>
              </a:rPr>
              <a:t> et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VDAB/GTB</a:t>
            </a:r>
          </a:p>
        </p:txBody>
      </p:sp>
    </p:spTree>
    <p:extLst>
      <p:ext uri="{BB962C8B-B14F-4D97-AF65-F5344CB8AC3E}">
        <p14:creationId xmlns:p14="http://schemas.microsoft.com/office/powerpoint/2010/main" val="388622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6597AF-0668-C332-F628-8A4C6A11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En </a:t>
            </a:r>
            <a:r>
              <a:rPr lang="nl-BE" dirty="0" err="1"/>
              <a:t>quoi</a:t>
            </a:r>
            <a:r>
              <a:rPr lang="nl-BE" dirty="0"/>
              <a:t> </a:t>
            </a:r>
            <a:r>
              <a:rPr lang="nl-BE" dirty="0" err="1"/>
              <a:t>cela</a:t>
            </a:r>
            <a:r>
              <a:rPr lang="nl-BE" dirty="0"/>
              <a:t> </a:t>
            </a:r>
            <a:r>
              <a:rPr lang="nl-BE" dirty="0" err="1"/>
              <a:t>consiste</a:t>
            </a:r>
            <a:r>
              <a:rPr lang="nl-BE" dirty="0"/>
              <a:t>-</a:t>
            </a:r>
            <a:r>
              <a:rPr lang="nl-BE" dirty="0" err="1"/>
              <a:t>t-il</a:t>
            </a:r>
            <a:r>
              <a:rPr lang="nl-BE" dirty="0"/>
              <a:t>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9CD480-BDE3-52D0-5483-73C98200C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>
              <a:solidFill>
                <a:schemeClr val="tx1"/>
              </a:solidFill>
            </a:endParaRPr>
          </a:p>
          <a:p>
            <a:r>
              <a:rPr lang="fr-BE" dirty="0">
                <a:solidFill>
                  <a:schemeClr val="tx1"/>
                </a:solidFill>
              </a:rPr>
              <a:t>Un DUO est formé entre </a:t>
            </a:r>
            <a:r>
              <a:rPr lang="fr-BE" dirty="0" err="1">
                <a:solidFill>
                  <a:schemeClr val="tx1"/>
                </a:solidFill>
              </a:rPr>
              <a:t>un·e</a:t>
            </a:r>
            <a:r>
              <a:rPr lang="fr-BE" dirty="0">
                <a:solidFill>
                  <a:schemeClr val="tx1"/>
                </a:solidFill>
              </a:rPr>
              <a:t> stagiaire en situation de handicap et une employée ou un employé.</a:t>
            </a:r>
          </a:p>
          <a:p>
            <a:r>
              <a:rPr lang="nl-BE" dirty="0">
                <a:solidFill>
                  <a:schemeClr val="tx1"/>
                </a:solidFill>
              </a:rPr>
              <a:t>Le stage </a:t>
            </a:r>
            <a:r>
              <a:rPr lang="nl-BE" dirty="0" err="1">
                <a:solidFill>
                  <a:schemeClr val="tx1"/>
                </a:solidFill>
              </a:rPr>
              <a:t>prend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place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25 </a:t>
            </a:r>
            <a:r>
              <a:rPr lang="nl-BE" dirty="0" err="1">
                <a:solidFill>
                  <a:schemeClr val="tx1"/>
                </a:solidFill>
              </a:rPr>
              <a:t>mai</a:t>
            </a:r>
            <a:r>
              <a:rPr lang="nl-BE" dirty="0">
                <a:solidFill>
                  <a:schemeClr val="tx1"/>
                </a:solidFill>
              </a:rPr>
              <a:t> 2023</a:t>
            </a:r>
          </a:p>
          <a:p>
            <a:pPr lvl="1"/>
            <a:r>
              <a:rPr lang="nl-BE" dirty="0"/>
              <a:t>Des </a:t>
            </a:r>
            <a:r>
              <a:rPr lang="nl-BE" dirty="0" err="1"/>
              <a:t>variations</a:t>
            </a:r>
            <a:r>
              <a:rPr lang="nl-BE" dirty="0"/>
              <a:t> </a:t>
            </a:r>
            <a:r>
              <a:rPr lang="nl-BE" dirty="0" err="1"/>
              <a:t>sont</a:t>
            </a:r>
            <a:r>
              <a:rPr lang="nl-BE" dirty="0"/>
              <a:t> </a:t>
            </a:r>
            <a:r>
              <a:rPr lang="nl-BE" dirty="0" err="1"/>
              <a:t>possibles</a:t>
            </a:r>
            <a:r>
              <a:rPr lang="nl-BE" dirty="0"/>
              <a:t> par rapport </a:t>
            </a:r>
            <a:r>
              <a:rPr lang="nl-BE" dirty="0" err="1"/>
              <a:t>aux</a:t>
            </a:r>
            <a:r>
              <a:rPr lang="nl-BE" dirty="0"/>
              <a:t> dates</a:t>
            </a:r>
          </a:p>
          <a:p>
            <a:pPr lvl="1"/>
            <a:r>
              <a:rPr lang="nl-BE" dirty="0"/>
              <a:t>Le stage peut </a:t>
            </a:r>
            <a:r>
              <a:rPr lang="nl-BE" dirty="0" err="1"/>
              <a:t>également</a:t>
            </a:r>
            <a:r>
              <a:rPr lang="nl-BE" dirty="0"/>
              <a:t> </a:t>
            </a:r>
            <a:r>
              <a:rPr lang="nl-BE" dirty="0" err="1"/>
              <a:t>durer</a:t>
            </a:r>
            <a:r>
              <a:rPr lang="nl-BE" dirty="0"/>
              <a:t> plus </a:t>
            </a:r>
            <a:r>
              <a:rPr lang="nl-BE" dirty="0" err="1"/>
              <a:t>qu’un</a:t>
            </a:r>
            <a:r>
              <a:rPr lang="nl-BE" dirty="0"/>
              <a:t> jour (</a:t>
            </a:r>
            <a:r>
              <a:rPr lang="nl-BE" dirty="0" err="1"/>
              <a:t>voir</a:t>
            </a:r>
            <a:r>
              <a:rPr lang="nl-BE" dirty="0"/>
              <a:t> GTB, </a:t>
            </a:r>
            <a:r>
              <a:rPr lang="nl-BE" dirty="0" err="1"/>
              <a:t>AViQ</a:t>
            </a:r>
            <a:r>
              <a:rPr lang="nl-BE" dirty="0"/>
              <a:t>, PHARE)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Le stage peut </a:t>
            </a:r>
            <a:r>
              <a:rPr lang="nl-BE" dirty="0" err="1">
                <a:solidFill>
                  <a:schemeClr val="tx1"/>
                </a:solidFill>
              </a:rPr>
              <a:t>être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/>
              <a:t>presté en </a:t>
            </a:r>
            <a:r>
              <a:rPr lang="nl-BE" dirty="0" err="1"/>
              <a:t>temps</a:t>
            </a:r>
            <a:r>
              <a:rPr lang="nl-BE" dirty="0"/>
              <a:t> plein </a:t>
            </a:r>
            <a:r>
              <a:rPr lang="nl-BE" dirty="0" err="1"/>
              <a:t>ou</a:t>
            </a:r>
            <a:r>
              <a:rPr lang="nl-BE" dirty="0"/>
              <a:t> en </a:t>
            </a:r>
            <a:r>
              <a:rPr lang="nl-BE" dirty="0" err="1"/>
              <a:t>temps</a:t>
            </a:r>
            <a:r>
              <a:rPr lang="nl-BE" dirty="0"/>
              <a:t> </a:t>
            </a:r>
            <a:r>
              <a:rPr lang="nl-BE" dirty="0" err="1"/>
              <a:t>partiel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6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FFED78-5E36-5CD9-CB4A-EF34F323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Que </a:t>
            </a:r>
            <a:r>
              <a:rPr lang="nl-BE" dirty="0" err="1"/>
              <a:t>faut-il</a:t>
            </a:r>
            <a:r>
              <a:rPr lang="nl-BE" dirty="0"/>
              <a:t> </a:t>
            </a:r>
            <a:r>
              <a:rPr lang="nl-BE" dirty="0" err="1"/>
              <a:t>préparer</a:t>
            </a:r>
            <a:r>
              <a:rPr lang="nl-BE" dirty="0"/>
              <a:t>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207761-13EF-9B0F-C359-AC153B1F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tx1"/>
                </a:solidFill>
              </a:rPr>
              <a:t>Contenu</a:t>
            </a:r>
            <a:r>
              <a:rPr lang="nl-BE" dirty="0">
                <a:solidFill>
                  <a:schemeClr val="tx1"/>
                </a:solidFill>
              </a:rPr>
              <a:t> du job : </a:t>
            </a:r>
            <a:r>
              <a:rPr lang="nl-BE" dirty="0" err="1">
                <a:solidFill>
                  <a:schemeClr val="tx1"/>
                </a:solidFill>
              </a:rPr>
              <a:t>description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claire</a:t>
            </a:r>
            <a:r>
              <a:rPr lang="nl-BE" dirty="0">
                <a:solidFill>
                  <a:schemeClr val="tx1"/>
                </a:solidFill>
              </a:rPr>
              <a:t> des </a:t>
            </a:r>
            <a:r>
              <a:rPr lang="nl-BE" dirty="0" err="1">
                <a:solidFill>
                  <a:schemeClr val="tx1"/>
                </a:solidFill>
              </a:rPr>
              <a:t>tâches</a:t>
            </a:r>
            <a:endParaRPr lang="nl-BE" dirty="0">
              <a:solidFill>
                <a:schemeClr val="tx1"/>
              </a:solidFill>
            </a:endParaRPr>
          </a:p>
          <a:p>
            <a:r>
              <a:rPr lang="nl-BE" dirty="0" err="1">
                <a:solidFill>
                  <a:schemeClr val="tx1"/>
                </a:solidFill>
              </a:rPr>
              <a:t>Où</a:t>
            </a:r>
            <a:r>
              <a:rPr lang="nl-BE" dirty="0">
                <a:solidFill>
                  <a:schemeClr val="tx1"/>
                </a:solidFill>
              </a:rPr>
              <a:t> : </a:t>
            </a:r>
            <a:r>
              <a:rPr lang="nl-BE" dirty="0" err="1">
                <a:solidFill>
                  <a:schemeClr val="tx1"/>
                </a:solidFill>
              </a:rPr>
              <a:t>informations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sur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l’organisation</a:t>
            </a:r>
            <a:r>
              <a:rPr lang="nl-BE" dirty="0">
                <a:solidFill>
                  <a:schemeClr val="tx1"/>
                </a:solidFill>
              </a:rPr>
              <a:t> et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service</a:t>
            </a:r>
          </a:p>
          <a:p>
            <a:r>
              <a:rPr lang="nl-BE" dirty="0" err="1">
                <a:solidFill>
                  <a:schemeClr val="tx1"/>
                </a:solidFill>
              </a:rPr>
              <a:t>Qui</a:t>
            </a:r>
            <a:r>
              <a:rPr lang="nl-BE" dirty="0">
                <a:solidFill>
                  <a:schemeClr val="tx1"/>
                </a:solidFill>
              </a:rPr>
              <a:t> : désigner </a:t>
            </a:r>
            <a:r>
              <a:rPr lang="nl-BE" dirty="0" err="1">
                <a:solidFill>
                  <a:schemeClr val="tx1"/>
                </a:solidFill>
              </a:rPr>
              <a:t>un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ou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une</a:t>
            </a:r>
            <a:r>
              <a:rPr lang="nl-BE" dirty="0">
                <a:solidFill>
                  <a:schemeClr val="tx1"/>
                </a:solidFill>
              </a:rPr>
              <a:t> mentor </a:t>
            </a:r>
            <a:r>
              <a:rPr lang="nl-BE" dirty="0" err="1">
                <a:solidFill>
                  <a:schemeClr val="tx1"/>
                </a:solidFill>
              </a:rPr>
              <a:t>qui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accompagnera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ou</a:t>
            </a:r>
            <a:r>
              <a:rPr lang="nl-BE" dirty="0">
                <a:solidFill>
                  <a:schemeClr val="tx1"/>
                </a:solidFill>
              </a:rPr>
              <a:t> la stagiaire </a:t>
            </a:r>
          </a:p>
          <a:p>
            <a:r>
              <a:rPr lang="nl-BE" dirty="0" err="1">
                <a:solidFill>
                  <a:schemeClr val="tx1"/>
                </a:solidFill>
              </a:rPr>
              <a:t>Rôle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linguistique</a:t>
            </a:r>
            <a:endParaRPr lang="nl-BE" dirty="0">
              <a:solidFill>
                <a:schemeClr val="tx1"/>
              </a:solidFill>
            </a:endParaRPr>
          </a:p>
          <a:p>
            <a:endParaRPr lang="nl-B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s’inscrire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sur</a:t>
            </a:r>
            <a:r>
              <a:rPr lang="nl-BE" dirty="0">
                <a:solidFill>
                  <a:schemeClr val="tx1"/>
                </a:solidFill>
                <a:sym typeface="Wingdings" panose="05000000000000000000" pitchFamily="2" charset="2"/>
              </a:rPr>
              <a:t> la </a:t>
            </a:r>
            <a:r>
              <a:rPr lang="nl-BE" dirty="0" err="1">
                <a:solidFill>
                  <a:schemeClr val="tx1"/>
                </a:solidFill>
                <a:sym typeface="Wingdings" panose="05000000000000000000" pitchFamily="2" charset="2"/>
              </a:rPr>
              <a:t>plateforme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41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B68BE-AC86-6B81-CFB4-7D0C94E0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Quelles</a:t>
            </a:r>
            <a:r>
              <a:rPr lang="nl-BE" dirty="0"/>
              <a:t> </a:t>
            </a:r>
            <a:r>
              <a:rPr lang="nl-BE" dirty="0" err="1"/>
              <a:t>organisations</a:t>
            </a:r>
            <a:r>
              <a:rPr lang="nl-BE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27A3C2-D4F6-3C91-506C-F24D5F1B5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>
                <a:solidFill>
                  <a:schemeClr val="tx1"/>
                </a:solidFill>
              </a:rPr>
              <a:t>Flandres</a:t>
            </a:r>
            <a:r>
              <a:rPr lang="nl-BE" dirty="0">
                <a:solidFill>
                  <a:schemeClr val="tx1"/>
                </a:solidFill>
              </a:rPr>
              <a:t> &amp; Bruxelles NL : GTB</a:t>
            </a:r>
          </a:p>
          <a:p>
            <a:r>
              <a:rPr lang="nl-BE" dirty="0">
                <a:solidFill>
                  <a:schemeClr val="tx1"/>
                </a:solidFill>
              </a:rPr>
              <a:t>Bruxelles FR : PHARE</a:t>
            </a:r>
          </a:p>
          <a:p>
            <a:r>
              <a:rPr lang="nl-BE" dirty="0" err="1">
                <a:solidFill>
                  <a:schemeClr val="tx1"/>
                </a:solidFill>
              </a:rPr>
              <a:t>Wallonie</a:t>
            </a:r>
            <a:r>
              <a:rPr lang="nl-BE" dirty="0">
                <a:solidFill>
                  <a:schemeClr val="tx1"/>
                </a:solidFill>
              </a:rPr>
              <a:t> : </a:t>
            </a:r>
            <a:r>
              <a:rPr lang="nl-BE" dirty="0" err="1">
                <a:solidFill>
                  <a:schemeClr val="tx1"/>
                </a:solidFill>
              </a:rPr>
              <a:t>AViQ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4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15695-7DEE-0A3F-C834-C07CDF8F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Procédure GTB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D68DB8-D1CB-5874-0170-2626A3796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37985" cy="3948642"/>
          </a:xfrm>
        </p:spPr>
        <p:txBody>
          <a:bodyPr>
            <a:normAutofit fontScale="92500" lnSpcReduction="10000"/>
          </a:bodyPr>
          <a:lstStyle/>
          <a:p>
            <a:r>
              <a:rPr lang="nl-BE" dirty="0">
                <a:solidFill>
                  <a:schemeClr val="tx1"/>
                </a:solidFill>
              </a:rPr>
              <a:t>Stage </a:t>
            </a:r>
            <a:r>
              <a:rPr lang="nl-BE" dirty="0" err="1">
                <a:solidFill>
                  <a:schemeClr val="tx1"/>
                </a:solidFill>
              </a:rPr>
              <a:t>d’un</a:t>
            </a:r>
            <a:r>
              <a:rPr lang="nl-BE" dirty="0">
                <a:solidFill>
                  <a:schemeClr val="tx1"/>
                </a:solidFill>
              </a:rPr>
              <a:t> jour </a:t>
            </a:r>
            <a:r>
              <a:rPr lang="nl-BE" sz="2400" dirty="0">
                <a:solidFill>
                  <a:schemeClr val="tx1"/>
                </a:solidFill>
              </a:rPr>
              <a:t>(</a:t>
            </a:r>
            <a:r>
              <a:rPr lang="nl-BE" sz="2400" dirty="0" err="1">
                <a:solidFill>
                  <a:schemeClr val="tx1"/>
                </a:solidFill>
              </a:rPr>
              <a:t>ou</a:t>
            </a:r>
            <a:r>
              <a:rPr lang="nl-BE" sz="2400" dirty="0">
                <a:solidFill>
                  <a:schemeClr val="tx1"/>
                </a:solidFill>
              </a:rPr>
              <a:t> </a:t>
            </a:r>
            <a:r>
              <a:rPr lang="nl-BE" sz="2400" dirty="0" err="1">
                <a:solidFill>
                  <a:schemeClr val="tx1"/>
                </a:solidFill>
              </a:rPr>
              <a:t>plusieurs</a:t>
            </a:r>
            <a:r>
              <a:rPr lang="nl-BE" sz="2400" dirty="0">
                <a:solidFill>
                  <a:schemeClr val="tx1"/>
                </a:solidFill>
              </a:rPr>
              <a:t> jours, à </a:t>
            </a:r>
            <a:r>
              <a:rPr lang="nl-BE" sz="2400" dirty="0" err="1">
                <a:solidFill>
                  <a:schemeClr val="tx1"/>
                </a:solidFill>
              </a:rPr>
              <a:t>préciser</a:t>
            </a:r>
            <a:r>
              <a:rPr lang="nl-BE" sz="2400" dirty="0">
                <a:solidFill>
                  <a:schemeClr val="tx1"/>
                </a:solidFill>
              </a:rPr>
              <a:t> dans la </a:t>
            </a:r>
            <a:r>
              <a:rPr lang="nl-BE" sz="2400" dirty="0" err="1">
                <a:solidFill>
                  <a:schemeClr val="tx1"/>
                </a:solidFill>
              </a:rPr>
              <a:t>description</a:t>
            </a:r>
            <a:r>
              <a:rPr lang="nl-BE" sz="2400" dirty="0">
                <a:solidFill>
                  <a:schemeClr val="tx1"/>
                </a:solidFill>
              </a:rPr>
              <a:t>)</a:t>
            </a:r>
            <a:endParaRPr lang="nl-BE" dirty="0">
              <a:solidFill>
                <a:schemeClr val="tx1"/>
              </a:solidFill>
            </a:endParaRPr>
          </a:p>
          <a:p>
            <a:r>
              <a:rPr lang="nl-BE" dirty="0" err="1">
                <a:solidFill>
                  <a:schemeClr val="tx1"/>
                </a:solidFill>
              </a:rPr>
              <a:t>Inscription</a:t>
            </a:r>
            <a:r>
              <a:rPr lang="nl-BE" dirty="0">
                <a:solidFill>
                  <a:schemeClr val="tx1"/>
                </a:solidFill>
              </a:rPr>
              <a:t> via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site duoday.be – deadline: 25/05, </a:t>
            </a:r>
            <a:r>
              <a:rPr lang="nl-BE" dirty="0" err="1">
                <a:solidFill>
                  <a:schemeClr val="tx1"/>
                </a:solidFill>
              </a:rPr>
              <a:t>idéalement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avant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avril</a:t>
            </a:r>
            <a:r>
              <a:rPr lang="nl-BE" dirty="0">
                <a:solidFill>
                  <a:schemeClr val="tx1"/>
                </a:solidFill>
              </a:rPr>
              <a:t> 2023</a:t>
            </a:r>
          </a:p>
          <a:p>
            <a:r>
              <a:rPr lang="nl-BE" dirty="0">
                <a:solidFill>
                  <a:schemeClr val="tx1"/>
                </a:solidFill>
              </a:rPr>
              <a:t>Matching par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GTB et les services </a:t>
            </a:r>
            <a:r>
              <a:rPr lang="nl-BE" dirty="0" err="1">
                <a:solidFill>
                  <a:schemeClr val="tx1"/>
                </a:solidFill>
              </a:rPr>
              <a:t>d’accompagnement</a:t>
            </a:r>
            <a:r>
              <a:rPr lang="nl-BE" dirty="0">
                <a:solidFill>
                  <a:schemeClr val="tx1"/>
                </a:solidFill>
              </a:rPr>
              <a:t> (</a:t>
            </a:r>
            <a:r>
              <a:rPr lang="nl-BE" dirty="0" err="1">
                <a:solidFill>
                  <a:schemeClr val="tx1"/>
                </a:solidFill>
              </a:rPr>
              <a:t>avril</a:t>
            </a:r>
            <a:r>
              <a:rPr lang="nl-BE" dirty="0">
                <a:solidFill>
                  <a:schemeClr val="tx1"/>
                </a:solidFill>
              </a:rPr>
              <a:t> 2023) </a:t>
            </a:r>
          </a:p>
          <a:p>
            <a:r>
              <a:rPr lang="nl-BE" dirty="0" err="1">
                <a:solidFill>
                  <a:schemeClr val="tx1"/>
                </a:solidFill>
              </a:rPr>
              <a:t>S’il</a:t>
            </a:r>
            <a:r>
              <a:rPr lang="nl-BE" dirty="0">
                <a:solidFill>
                  <a:schemeClr val="tx1"/>
                </a:solidFill>
              </a:rPr>
              <a:t> y a </a:t>
            </a:r>
            <a:r>
              <a:rPr lang="nl-BE" dirty="0" err="1">
                <a:solidFill>
                  <a:schemeClr val="tx1"/>
                </a:solidFill>
              </a:rPr>
              <a:t>une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ou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un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candidat·e</a:t>
            </a:r>
            <a:r>
              <a:rPr lang="nl-BE" dirty="0">
                <a:solidFill>
                  <a:schemeClr val="tx1"/>
                </a:solidFill>
              </a:rPr>
              <a:t>,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GTB </a:t>
            </a:r>
            <a:r>
              <a:rPr lang="nl-BE" dirty="0" err="1">
                <a:solidFill>
                  <a:schemeClr val="tx1"/>
                </a:solidFill>
              </a:rPr>
              <a:t>ou</a:t>
            </a:r>
            <a:r>
              <a:rPr lang="nl-BE" dirty="0">
                <a:solidFill>
                  <a:schemeClr val="tx1"/>
                </a:solidFill>
              </a:rPr>
              <a:t> les services </a:t>
            </a:r>
            <a:r>
              <a:rPr lang="nl-BE" dirty="0" err="1">
                <a:solidFill>
                  <a:schemeClr val="tx1"/>
                </a:solidFill>
              </a:rPr>
              <a:t>prennent</a:t>
            </a:r>
            <a:r>
              <a:rPr lang="nl-BE" dirty="0">
                <a:solidFill>
                  <a:schemeClr val="tx1"/>
                </a:solidFill>
              </a:rPr>
              <a:t> contact </a:t>
            </a:r>
            <a:r>
              <a:rPr lang="nl-BE" dirty="0" err="1">
                <a:solidFill>
                  <a:schemeClr val="tx1"/>
                </a:solidFill>
              </a:rPr>
              <a:t>avec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l’employeur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  <a:p>
            <a:r>
              <a:rPr lang="nl-BE" dirty="0">
                <a:solidFill>
                  <a:schemeClr val="tx1"/>
                </a:solidFill>
              </a:rPr>
              <a:t>Le GTB </a:t>
            </a:r>
            <a:r>
              <a:rPr lang="nl-BE" dirty="0" err="1">
                <a:solidFill>
                  <a:schemeClr val="tx1"/>
                </a:solidFill>
              </a:rPr>
              <a:t>établit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un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contrat</a:t>
            </a:r>
            <a:r>
              <a:rPr lang="nl-BE" dirty="0">
                <a:solidFill>
                  <a:schemeClr val="tx1"/>
                </a:solidFill>
              </a:rPr>
              <a:t> de stage</a:t>
            </a:r>
          </a:p>
          <a:p>
            <a:r>
              <a:rPr lang="nl-BE" dirty="0">
                <a:solidFill>
                  <a:schemeClr val="tx1"/>
                </a:solidFill>
              </a:rPr>
              <a:t>Assurance </a:t>
            </a:r>
            <a:r>
              <a:rPr lang="nl-BE" dirty="0" err="1">
                <a:solidFill>
                  <a:schemeClr val="tx1"/>
                </a:solidFill>
              </a:rPr>
              <a:t>accidents</a:t>
            </a:r>
            <a:r>
              <a:rPr lang="nl-BE" dirty="0">
                <a:solidFill>
                  <a:schemeClr val="tx1"/>
                </a:solidFill>
              </a:rPr>
              <a:t> de </a:t>
            </a:r>
            <a:r>
              <a:rPr lang="nl-BE" dirty="0" err="1">
                <a:solidFill>
                  <a:schemeClr val="tx1"/>
                </a:solidFill>
              </a:rPr>
              <a:t>travail</a:t>
            </a:r>
            <a:r>
              <a:rPr lang="nl-BE" dirty="0">
                <a:solidFill>
                  <a:schemeClr val="tx1"/>
                </a:solidFill>
              </a:rPr>
              <a:t> par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VDAB</a:t>
            </a:r>
          </a:p>
          <a:p>
            <a:r>
              <a:rPr lang="nl-BE" dirty="0">
                <a:solidFill>
                  <a:schemeClr val="tx1"/>
                </a:solidFill>
              </a:rPr>
              <a:t>Assurance </a:t>
            </a:r>
            <a:r>
              <a:rPr lang="nl-BE" dirty="0" err="1">
                <a:solidFill>
                  <a:schemeClr val="tx1"/>
                </a:solidFill>
              </a:rPr>
              <a:t>responsabilité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civile</a:t>
            </a:r>
            <a:r>
              <a:rPr lang="nl-BE" dirty="0">
                <a:solidFill>
                  <a:schemeClr val="tx1"/>
                </a:solidFill>
              </a:rPr>
              <a:t> par </a:t>
            </a:r>
            <a:r>
              <a:rPr lang="nl-BE" dirty="0" err="1">
                <a:solidFill>
                  <a:schemeClr val="tx1"/>
                </a:solidFill>
              </a:rPr>
              <a:t>l’employeur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799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DAE31-0803-792F-841F-30BA7B13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Procédure PHARE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7E3ECA-CB67-D723-460C-3BC8D2557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dirty="0">
                <a:solidFill>
                  <a:schemeClr val="tx1"/>
                </a:solidFill>
              </a:rPr>
              <a:t>Stage de 1 à 20 jours </a:t>
            </a:r>
          </a:p>
          <a:p>
            <a:r>
              <a:rPr lang="nl-BE" dirty="0" err="1">
                <a:solidFill>
                  <a:schemeClr val="tx1"/>
                </a:solidFill>
              </a:rPr>
              <a:t>Demande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d’accès</a:t>
            </a:r>
            <a:r>
              <a:rPr lang="nl-BE" dirty="0">
                <a:solidFill>
                  <a:schemeClr val="tx1"/>
                </a:solidFill>
              </a:rPr>
              <a:t> à la </a:t>
            </a:r>
            <a:r>
              <a:rPr lang="nl-BE" dirty="0" err="1">
                <a:solidFill>
                  <a:schemeClr val="tx1"/>
                </a:solidFill>
              </a:rPr>
              <a:t>plateforme</a:t>
            </a:r>
            <a:r>
              <a:rPr lang="nl-BE" dirty="0">
                <a:solidFill>
                  <a:schemeClr val="tx1"/>
                </a:solidFill>
              </a:rPr>
              <a:t> via </a:t>
            </a:r>
            <a:r>
              <a:rPr lang="fr-BE" dirty="0" err="1">
                <a:solidFill>
                  <a:srgbClr val="057A8B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emploi.phare@spfb.brusse</a:t>
            </a:r>
            <a:r>
              <a:rPr lang="fr-BE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ls</a:t>
            </a:r>
            <a:r>
              <a:rPr lang="fr-BE" dirty="0">
                <a:solidFill>
                  <a:schemeClr val="tx1"/>
                </a:solidFill>
              </a:rPr>
              <a:t> – deadline : 07/04</a:t>
            </a:r>
          </a:p>
          <a:p>
            <a:r>
              <a:rPr lang="nl-BE" dirty="0" err="1">
                <a:solidFill>
                  <a:schemeClr val="tx1"/>
                </a:solidFill>
              </a:rPr>
              <a:t>Enregistrement</a:t>
            </a:r>
            <a:r>
              <a:rPr lang="nl-BE" dirty="0">
                <a:solidFill>
                  <a:schemeClr val="tx1"/>
                </a:solidFill>
              </a:rPr>
              <a:t> de </a:t>
            </a:r>
            <a:r>
              <a:rPr lang="nl-BE" dirty="0" err="1">
                <a:solidFill>
                  <a:schemeClr val="tx1"/>
                </a:solidFill>
              </a:rPr>
              <a:t>l’offre</a:t>
            </a:r>
            <a:r>
              <a:rPr lang="nl-BE" dirty="0">
                <a:solidFill>
                  <a:schemeClr val="tx1"/>
                </a:solidFill>
              </a:rPr>
              <a:t> de stage </a:t>
            </a:r>
            <a:r>
              <a:rPr lang="nl-BE" dirty="0" err="1">
                <a:solidFill>
                  <a:schemeClr val="tx1"/>
                </a:solidFill>
              </a:rPr>
              <a:t>sur</a:t>
            </a:r>
            <a:r>
              <a:rPr lang="nl-BE" dirty="0">
                <a:solidFill>
                  <a:schemeClr val="tx1"/>
                </a:solidFill>
              </a:rPr>
              <a:t> la </a:t>
            </a:r>
            <a:r>
              <a:rPr lang="nl-BE" dirty="0" err="1">
                <a:solidFill>
                  <a:schemeClr val="tx1"/>
                </a:solidFill>
              </a:rPr>
              <a:t>plateforme</a:t>
            </a:r>
            <a:r>
              <a:rPr lang="nl-BE" dirty="0">
                <a:solidFill>
                  <a:schemeClr val="tx1"/>
                </a:solidFill>
              </a:rPr>
              <a:t> (</a:t>
            </a:r>
            <a:r>
              <a:rPr lang="nl-BE" dirty="0" err="1">
                <a:solidFill>
                  <a:schemeClr val="tx1"/>
                </a:solidFill>
              </a:rPr>
              <a:t>même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plateforme</a:t>
            </a:r>
            <a:r>
              <a:rPr lang="nl-BE" dirty="0">
                <a:solidFill>
                  <a:schemeClr val="tx1"/>
                </a:solidFill>
              </a:rPr>
              <a:t> que </a:t>
            </a:r>
            <a:r>
              <a:rPr lang="nl-BE" dirty="0" err="1">
                <a:solidFill>
                  <a:schemeClr val="tx1"/>
                </a:solidFill>
              </a:rPr>
              <a:t>l’AViQ</a:t>
            </a:r>
            <a:r>
              <a:rPr lang="nl-BE" dirty="0">
                <a:solidFill>
                  <a:schemeClr val="tx1"/>
                </a:solidFill>
              </a:rPr>
              <a:t>)</a:t>
            </a:r>
          </a:p>
          <a:p>
            <a:r>
              <a:rPr lang="nl-BE" dirty="0">
                <a:solidFill>
                  <a:schemeClr val="tx1"/>
                </a:solidFill>
              </a:rPr>
              <a:t>Matching par les services </a:t>
            </a:r>
            <a:r>
              <a:rPr lang="nl-BE" dirty="0" err="1">
                <a:solidFill>
                  <a:schemeClr val="tx1"/>
                </a:solidFill>
              </a:rPr>
              <a:t>d’accompagnement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  <a:p>
            <a:r>
              <a:rPr lang="nl-BE" dirty="0" err="1">
                <a:solidFill>
                  <a:schemeClr val="tx1"/>
                </a:solidFill>
              </a:rPr>
              <a:t>S’il</a:t>
            </a:r>
            <a:r>
              <a:rPr lang="nl-BE" dirty="0">
                <a:solidFill>
                  <a:schemeClr val="tx1"/>
                </a:solidFill>
              </a:rPr>
              <a:t> y a </a:t>
            </a:r>
            <a:r>
              <a:rPr lang="nl-BE" dirty="0" err="1">
                <a:solidFill>
                  <a:schemeClr val="tx1"/>
                </a:solidFill>
              </a:rPr>
              <a:t>une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ou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un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candidat·e</a:t>
            </a:r>
            <a:r>
              <a:rPr lang="nl-BE" dirty="0">
                <a:solidFill>
                  <a:schemeClr val="tx1"/>
                </a:solidFill>
              </a:rPr>
              <a:t>,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services </a:t>
            </a:r>
            <a:r>
              <a:rPr lang="nl-BE" dirty="0" err="1">
                <a:solidFill>
                  <a:schemeClr val="tx1"/>
                </a:solidFill>
              </a:rPr>
              <a:t>d’accompagnement</a:t>
            </a:r>
            <a:r>
              <a:rPr lang="nl-BE" dirty="0">
                <a:solidFill>
                  <a:schemeClr val="tx1"/>
                </a:solidFill>
              </a:rPr>
              <a:t> du </a:t>
            </a:r>
            <a:r>
              <a:rPr lang="nl-BE" dirty="0" err="1">
                <a:solidFill>
                  <a:schemeClr val="tx1"/>
                </a:solidFill>
              </a:rPr>
              <a:t>ou</a:t>
            </a:r>
            <a:r>
              <a:rPr lang="nl-BE" dirty="0">
                <a:solidFill>
                  <a:schemeClr val="tx1"/>
                </a:solidFill>
              </a:rPr>
              <a:t> de la stagiaire </a:t>
            </a:r>
            <a:r>
              <a:rPr lang="nl-BE" dirty="0" err="1">
                <a:solidFill>
                  <a:schemeClr val="tx1"/>
                </a:solidFill>
              </a:rPr>
              <a:t>prend</a:t>
            </a:r>
            <a:r>
              <a:rPr lang="nl-BE" dirty="0">
                <a:solidFill>
                  <a:schemeClr val="tx1"/>
                </a:solidFill>
              </a:rPr>
              <a:t> contact </a:t>
            </a:r>
            <a:r>
              <a:rPr lang="nl-BE" dirty="0" err="1">
                <a:solidFill>
                  <a:schemeClr val="tx1"/>
                </a:solidFill>
              </a:rPr>
              <a:t>avec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l’employeur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  <a:p>
            <a:r>
              <a:rPr lang="nl-BE" dirty="0">
                <a:solidFill>
                  <a:schemeClr val="tx1"/>
                </a:solidFill>
              </a:rPr>
              <a:t>Compléter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formulaire 4 de PHARE et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soumettre</a:t>
            </a:r>
            <a:r>
              <a:rPr lang="nl-BE" dirty="0">
                <a:solidFill>
                  <a:schemeClr val="tx1"/>
                </a:solidFill>
              </a:rPr>
              <a:t> à PHARE</a:t>
            </a:r>
          </a:p>
          <a:p>
            <a:r>
              <a:rPr lang="nl-BE" dirty="0">
                <a:solidFill>
                  <a:schemeClr val="tx1"/>
                </a:solidFill>
              </a:rPr>
              <a:t>Le </a:t>
            </a:r>
            <a:r>
              <a:rPr lang="nl-BE" dirty="0" err="1">
                <a:solidFill>
                  <a:schemeClr val="tx1"/>
                </a:solidFill>
              </a:rPr>
              <a:t>contrat</a:t>
            </a:r>
            <a:r>
              <a:rPr lang="nl-BE" dirty="0">
                <a:solidFill>
                  <a:schemeClr val="tx1"/>
                </a:solidFill>
              </a:rPr>
              <a:t> de stage </a:t>
            </a:r>
            <a:r>
              <a:rPr lang="nl-BE" dirty="0" err="1">
                <a:solidFill>
                  <a:schemeClr val="tx1"/>
                </a:solidFill>
              </a:rPr>
              <a:t>est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préparé</a:t>
            </a:r>
            <a:r>
              <a:rPr lang="nl-BE" dirty="0">
                <a:solidFill>
                  <a:schemeClr val="tx1"/>
                </a:solidFill>
              </a:rPr>
              <a:t> par PHARE</a:t>
            </a:r>
          </a:p>
          <a:p>
            <a:r>
              <a:rPr lang="nl-BE" dirty="0">
                <a:solidFill>
                  <a:schemeClr val="tx1"/>
                </a:solidFill>
              </a:rPr>
              <a:t>PHARE se </a:t>
            </a:r>
            <a:r>
              <a:rPr lang="nl-BE" dirty="0" err="1">
                <a:solidFill>
                  <a:schemeClr val="tx1"/>
                </a:solidFill>
              </a:rPr>
              <a:t>rend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sur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lieu</a:t>
            </a:r>
            <a:r>
              <a:rPr lang="nl-BE" dirty="0">
                <a:solidFill>
                  <a:schemeClr val="tx1"/>
                </a:solidFill>
              </a:rPr>
              <a:t> de </a:t>
            </a:r>
            <a:r>
              <a:rPr lang="nl-BE" dirty="0" err="1">
                <a:solidFill>
                  <a:schemeClr val="tx1"/>
                </a:solidFill>
              </a:rPr>
              <a:t>travail</a:t>
            </a:r>
            <a:r>
              <a:rPr lang="nl-BE" dirty="0">
                <a:solidFill>
                  <a:schemeClr val="tx1"/>
                </a:solidFill>
              </a:rPr>
              <a:t> pour </a:t>
            </a:r>
            <a:r>
              <a:rPr lang="nl-BE" dirty="0" err="1">
                <a:solidFill>
                  <a:schemeClr val="tx1"/>
                </a:solidFill>
              </a:rPr>
              <a:t>signer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contrat</a:t>
            </a:r>
            <a:r>
              <a:rPr lang="nl-BE" dirty="0">
                <a:solidFill>
                  <a:schemeClr val="tx1"/>
                </a:solidFill>
              </a:rPr>
              <a:t> de stage</a:t>
            </a:r>
          </a:p>
          <a:p>
            <a:r>
              <a:rPr lang="nl-BE" dirty="0">
                <a:solidFill>
                  <a:schemeClr val="tx1"/>
                </a:solidFill>
              </a:rPr>
              <a:t>Assurance </a:t>
            </a:r>
            <a:r>
              <a:rPr lang="nl-BE" dirty="0" err="1">
                <a:solidFill>
                  <a:schemeClr val="tx1"/>
                </a:solidFill>
              </a:rPr>
              <a:t>accidents</a:t>
            </a:r>
            <a:r>
              <a:rPr lang="nl-BE" dirty="0">
                <a:solidFill>
                  <a:schemeClr val="tx1"/>
                </a:solidFill>
              </a:rPr>
              <a:t> du </a:t>
            </a:r>
            <a:r>
              <a:rPr lang="nl-BE" dirty="0" err="1">
                <a:solidFill>
                  <a:schemeClr val="tx1"/>
                </a:solidFill>
              </a:rPr>
              <a:t>travail</a:t>
            </a:r>
            <a:r>
              <a:rPr lang="nl-BE" dirty="0">
                <a:solidFill>
                  <a:schemeClr val="tx1"/>
                </a:solidFill>
              </a:rPr>
              <a:t> et </a:t>
            </a:r>
            <a:r>
              <a:rPr lang="nl-BE" dirty="0" err="1">
                <a:solidFill>
                  <a:schemeClr val="tx1"/>
                </a:solidFill>
              </a:rPr>
              <a:t>responsabilité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civile</a:t>
            </a:r>
            <a:r>
              <a:rPr lang="nl-BE" dirty="0">
                <a:solidFill>
                  <a:schemeClr val="tx1"/>
                </a:solidFill>
              </a:rPr>
              <a:t> par PHARE</a:t>
            </a:r>
          </a:p>
          <a:p>
            <a:r>
              <a:rPr lang="nl-BE" i="1" dirty="0">
                <a:solidFill>
                  <a:schemeClr val="tx1"/>
                </a:solidFill>
              </a:rPr>
              <a:t>Plus </a:t>
            </a:r>
            <a:r>
              <a:rPr lang="nl-BE" i="1" dirty="0" err="1">
                <a:solidFill>
                  <a:schemeClr val="tx1"/>
                </a:solidFill>
              </a:rPr>
              <a:t>d’info</a:t>
            </a:r>
            <a:r>
              <a:rPr lang="nl-BE" i="1" dirty="0">
                <a:solidFill>
                  <a:schemeClr val="tx1"/>
                </a:solidFill>
              </a:rPr>
              <a:t> : </a:t>
            </a:r>
            <a:r>
              <a:rPr lang="nl-BE" i="1" dirty="0" err="1">
                <a:solidFill>
                  <a:schemeClr val="tx1"/>
                </a:solidFill>
              </a:rPr>
              <a:t>voir</a:t>
            </a:r>
            <a:r>
              <a:rPr lang="nl-BE" i="1" dirty="0">
                <a:solidFill>
                  <a:schemeClr val="tx1"/>
                </a:solidFill>
              </a:rPr>
              <a:t> </a:t>
            </a:r>
            <a:r>
              <a:rPr lang="nl-BE" i="1" dirty="0" err="1">
                <a:solidFill>
                  <a:schemeClr val="tx1"/>
                </a:solidFill>
              </a:rPr>
              <a:t>le</a:t>
            </a:r>
            <a:r>
              <a:rPr lang="nl-BE" i="1" dirty="0">
                <a:solidFill>
                  <a:schemeClr val="tx1"/>
                </a:solidFill>
              </a:rPr>
              <a:t> </a:t>
            </a:r>
            <a:r>
              <a:rPr lang="nl-BE" i="1" dirty="0" err="1">
                <a:solidFill>
                  <a:schemeClr val="tx1"/>
                </a:solidFill>
              </a:rPr>
              <a:t>ppt</a:t>
            </a:r>
            <a:r>
              <a:rPr lang="nl-BE" i="1" dirty="0">
                <a:solidFill>
                  <a:schemeClr val="tx1"/>
                </a:solidFill>
              </a:rPr>
              <a:t> de la </a:t>
            </a:r>
            <a:r>
              <a:rPr lang="nl-BE" i="1" dirty="0" err="1">
                <a:solidFill>
                  <a:schemeClr val="tx1"/>
                </a:solidFill>
              </a:rPr>
              <a:t>session</a:t>
            </a:r>
            <a:r>
              <a:rPr lang="nl-BE" i="1" dirty="0">
                <a:solidFill>
                  <a:schemeClr val="tx1"/>
                </a:solidFill>
              </a:rPr>
              <a:t> </a:t>
            </a:r>
            <a:r>
              <a:rPr lang="nl-BE" i="1" dirty="0" err="1">
                <a:solidFill>
                  <a:schemeClr val="tx1"/>
                </a:solidFill>
              </a:rPr>
              <a:t>d’info</a:t>
            </a:r>
            <a:r>
              <a:rPr lang="nl-BE" i="1" dirty="0">
                <a:solidFill>
                  <a:schemeClr val="tx1"/>
                </a:solidFill>
              </a:rPr>
              <a:t> PHARE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9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1692A-6595-495F-A887-189F073A1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Procédure </a:t>
            </a:r>
            <a:r>
              <a:rPr lang="nl-BE" dirty="0" err="1"/>
              <a:t>AViQ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3340C1-28B9-01F4-434D-C4A5B5BF5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8323" cy="3948642"/>
          </a:xfrm>
        </p:spPr>
        <p:txBody>
          <a:bodyPr>
            <a:normAutofit fontScale="77500" lnSpcReduction="20000"/>
          </a:bodyPr>
          <a:lstStyle/>
          <a:p>
            <a:r>
              <a:rPr lang="nl-BE" dirty="0">
                <a:solidFill>
                  <a:schemeClr val="tx1"/>
                </a:solidFill>
              </a:rPr>
              <a:t>Stage de 1 à 5 jours, </a:t>
            </a:r>
            <a:r>
              <a:rPr lang="nl-BE" dirty="0" err="1">
                <a:solidFill>
                  <a:schemeClr val="tx1"/>
                </a:solidFill>
              </a:rPr>
              <a:t>renouvelable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une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fois</a:t>
            </a:r>
            <a:r>
              <a:rPr lang="nl-BE" dirty="0">
                <a:solidFill>
                  <a:schemeClr val="tx1"/>
                </a:solidFill>
              </a:rPr>
              <a:t> en </a:t>
            </a:r>
            <a:r>
              <a:rPr lang="nl-BE" dirty="0" err="1">
                <a:solidFill>
                  <a:schemeClr val="tx1"/>
                </a:solidFill>
              </a:rPr>
              <a:t>fournissant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un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justificatif</a:t>
            </a:r>
            <a:endParaRPr lang="nl-BE" dirty="0">
              <a:solidFill>
                <a:schemeClr val="tx1"/>
              </a:solidFill>
            </a:endParaRPr>
          </a:p>
          <a:p>
            <a:r>
              <a:rPr lang="nl-BE" dirty="0" err="1">
                <a:solidFill>
                  <a:schemeClr val="tx1"/>
                </a:solidFill>
              </a:rPr>
              <a:t>Demande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d’accès</a:t>
            </a:r>
            <a:r>
              <a:rPr lang="nl-BE" dirty="0">
                <a:solidFill>
                  <a:schemeClr val="tx1"/>
                </a:solidFill>
              </a:rPr>
              <a:t> à la </a:t>
            </a:r>
            <a:r>
              <a:rPr lang="nl-BE" dirty="0" err="1">
                <a:solidFill>
                  <a:schemeClr val="tx1"/>
                </a:solidFill>
              </a:rPr>
              <a:t>plateforme</a:t>
            </a:r>
            <a:r>
              <a:rPr lang="nl-BE" dirty="0">
                <a:solidFill>
                  <a:schemeClr val="tx1"/>
                </a:solidFill>
              </a:rPr>
              <a:t> via </a:t>
            </a:r>
            <a:r>
              <a:rPr lang="fr-BE" dirty="0">
                <a:solidFill>
                  <a:schemeClr val="tx1"/>
                </a:solidFill>
                <a:hlinkClick r:id="rId2"/>
              </a:rPr>
              <a:t>valerie.trevisan@aviq.be</a:t>
            </a:r>
            <a:r>
              <a:rPr lang="fr-BE" dirty="0">
                <a:solidFill>
                  <a:schemeClr val="tx1"/>
                </a:solidFill>
              </a:rPr>
              <a:t> – deadline : 07/04</a:t>
            </a:r>
          </a:p>
          <a:p>
            <a:r>
              <a:rPr lang="nl-BE" dirty="0" err="1">
                <a:solidFill>
                  <a:schemeClr val="tx1"/>
                </a:solidFill>
              </a:rPr>
              <a:t>Enregistrement</a:t>
            </a:r>
            <a:r>
              <a:rPr lang="nl-BE" dirty="0">
                <a:solidFill>
                  <a:schemeClr val="tx1"/>
                </a:solidFill>
              </a:rPr>
              <a:t> de </a:t>
            </a:r>
            <a:r>
              <a:rPr lang="nl-BE" dirty="0" err="1">
                <a:solidFill>
                  <a:schemeClr val="tx1"/>
                </a:solidFill>
              </a:rPr>
              <a:t>l’offre</a:t>
            </a:r>
            <a:r>
              <a:rPr lang="nl-BE" dirty="0">
                <a:solidFill>
                  <a:schemeClr val="tx1"/>
                </a:solidFill>
              </a:rPr>
              <a:t> de stage </a:t>
            </a:r>
            <a:r>
              <a:rPr lang="nl-BE" dirty="0" err="1">
                <a:solidFill>
                  <a:schemeClr val="tx1"/>
                </a:solidFill>
              </a:rPr>
              <a:t>sur</a:t>
            </a:r>
            <a:r>
              <a:rPr lang="nl-BE" dirty="0">
                <a:solidFill>
                  <a:schemeClr val="tx1"/>
                </a:solidFill>
              </a:rPr>
              <a:t> la </a:t>
            </a:r>
            <a:r>
              <a:rPr lang="nl-BE" dirty="0" err="1">
                <a:solidFill>
                  <a:schemeClr val="tx1"/>
                </a:solidFill>
              </a:rPr>
              <a:t>plateforme</a:t>
            </a:r>
            <a:r>
              <a:rPr lang="nl-BE" dirty="0">
                <a:solidFill>
                  <a:schemeClr val="tx1"/>
                </a:solidFill>
              </a:rPr>
              <a:t> (</a:t>
            </a:r>
            <a:r>
              <a:rPr lang="nl-BE" dirty="0" err="1">
                <a:solidFill>
                  <a:schemeClr val="tx1"/>
                </a:solidFill>
              </a:rPr>
              <a:t>même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plateforme</a:t>
            </a:r>
            <a:r>
              <a:rPr lang="nl-BE" dirty="0">
                <a:solidFill>
                  <a:schemeClr val="tx1"/>
                </a:solidFill>
              </a:rPr>
              <a:t> que PHARE)</a:t>
            </a:r>
          </a:p>
          <a:p>
            <a:r>
              <a:rPr lang="nl-BE" dirty="0">
                <a:solidFill>
                  <a:schemeClr val="tx1"/>
                </a:solidFill>
              </a:rPr>
              <a:t>Matching par les services </a:t>
            </a:r>
            <a:r>
              <a:rPr lang="nl-BE" dirty="0" err="1">
                <a:solidFill>
                  <a:schemeClr val="tx1"/>
                </a:solidFill>
              </a:rPr>
              <a:t>d’accompagnement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  <a:p>
            <a:r>
              <a:rPr lang="nl-BE" dirty="0" err="1">
                <a:solidFill>
                  <a:schemeClr val="tx1"/>
                </a:solidFill>
              </a:rPr>
              <a:t>S’il</a:t>
            </a:r>
            <a:r>
              <a:rPr lang="nl-BE" dirty="0">
                <a:solidFill>
                  <a:schemeClr val="tx1"/>
                </a:solidFill>
              </a:rPr>
              <a:t> y a </a:t>
            </a:r>
            <a:r>
              <a:rPr lang="nl-BE" dirty="0" err="1">
                <a:solidFill>
                  <a:schemeClr val="tx1"/>
                </a:solidFill>
              </a:rPr>
              <a:t>une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ou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un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candidat·e</a:t>
            </a:r>
            <a:r>
              <a:rPr lang="nl-BE" dirty="0">
                <a:solidFill>
                  <a:schemeClr val="tx1"/>
                </a:solidFill>
              </a:rPr>
              <a:t>,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service </a:t>
            </a:r>
            <a:r>
              <a:rPr lang="nl-BE" dirty="0" err="1">
                <a:solidFill>
                  <a:schemeClr val="tx1"/>
                </a:solidFill>
              </a:rPr>
              <a:t>d’accompagnement</a:t>
            </a:r>
            <a:r>
              <a:rPr lang="nl-BE" dirty="0">
                <a:solidFill>
                  <a:schemeClr val="tx1"/>
                </a:solidFill>
              </a:rPr>
              <a:t> du </a:t>
            </a:r>
            <a:r>
              <a:rPr lang="nl-BE" dirty="0" err="1">
                <a:solidFill>
                  <a:schemeClr val="tx1"/>
                </a:solidFill>
              </a:rPr>
              <a:t>ou</a:t>
            </a:r>
            <a:r>
              <a:rPr lang="nl-BE" dirty="0">
                <a:solidFill>
                  <a:schemeClr val="tx1"/>
                </a:solidFill>
              </a:rPr>
              <a:t> de la stagiaire </a:t>
            </a:r>
            <a:r>
              <a:rPr lang="nl-BE" dirty="0" err="1">
                <a:solidFill>
                  <a:schemeClr val="tx1"/>
                </a:solidFill>
              </a:rPr>
              <a:t>prend</a:t>
            </a:r>
            <a:r>
              <a:rPr lang="nl-BE" dirty="0">
                <a:solidFill>
                  <a:schemeClr val="tx1"/>
                </a:solidFill>
              </a:rPr>
              <a:t> contact </a:t>
            </a:r>
            <a:r>
              <a:rPr lang="nl-BE" dirty="0" err="1">
                <a:solidFill>
                  <a:schemeClr val="tx1"/>
                </a:solidFill>
              </a:rPr>
              <a:t>avec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l’employeur</a:t>
            </a:r>
            <a:r>
              <a:rPr lang="nl-BE" dirty="0">
                <a:solidFill>
                  <a:schemeClr val="tx1"/>
                </a:solidFill>
              </a:rPr>
              <a:t> </a:t>
            </a:r>
          </a:p>
          <a:p>
            <a:r>
              <a:rPr lang="nl-BE" dirty="0">
                <a:solidFill>
                  <a:schemeClr val="tx1"/>
                </a:solidFill>
              </a:rPr>
              <a:t>Les services </a:t>
            </a:r>
            <a:r>
              <a:rPr lang="nl-BE" dirty="0" err="1">
                <a:solidFill>
                  <a:schemeClr val="tx1"/>
                </a:solidFill>
              </a:rPr>
              <a:t>d’accompagnement</a:t>
            </a:r>
            <a:r>
              <a:rPr lang="nl-BE" dirty="0">
                <a:solidFill>
                  <a:schemeClr val="tx1"/>
                </a:solidFill>
              </a:rPr>
              <a:t> se </a:t>
            </a:r>
            <a:r>
              <a:rPr lang="nl-BE" dirty="0" err="1">
                <a:solidFill>
                  <a:schemeClr val="tx1"/>
                </a:solidFill>
              </a:rPr>
              <a:t>rendent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sur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lieu</a:t>
            </a:r>
            <a:r>
              <a:rPr lang="nl-BE" dirty="0">
                <a:solidFill>
                  <a:schemeClr val="tx1"/>
                </a:solidFill>
              </a:rPr>
              <a:t> de </a:t>
            </a:r>
            <a:r>
              <a:rPr lang="nl-BE" dirty="0" err="1">
                <a:solidFill>
                  <a:schemeClr val="tx1"/>
                </a:solidFill>
              </a:rPr>
              <a:t>travail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avec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un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contrat</a:t>
            </a:r>
            <a:r>
              <a:rPr lang="nl-BE" dirty="0">
                <a:solidFill>
                  <a:schemeClr val="tx1"/>
                </a:solidFill>
              </a:rPr>
              <a:t> de stage pour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signer</a:t>
            </a:r>
            <a:r>
              <a:rPr lang="nl-BE" dirty="0">
                <a:solidFill>
                  <a:schemeClr val="tx1"/>
                </a:solidFill>
              </a:rPr>
              <a:t> et </a:t>
            </a:r>
            <a:r>
              <a:rPr lang="nl-BE" dirty="0" err="1">
                <a:solidFill>
                  <a:schemeClr val="tx1"/>
                </a:solidFill>
              </a:rPr>
              <a:t>le</a:t>
            </a:r>
            <a:r>
              <a:rPr lang="nl-BE" dirty="0">
                <a:solidFill>
                  <a:schemeClr val="tx1"/>
                </a:solidFill>
              </a:rPr>
              <a:t> faire </a:t>
            </a:r>
            <a:r>
              <a:rPr lang="nl-BE" dirty="0" err="1">
                <a:solidFill>
                  <a:schemeClr val="tx1"/>
                </a:solidFill>
              </a:rPr>
              <a:t>signer</a:t>
            </a:r>
            <a:r>
              <a:rPr lang="nl-BE" dirty="0">
                <a:solidFill>
                  <a:schemeClr val="tx1"/>
                </a:solidFill>
              </a:rPr>
              <a:t> par </a:t>
            </a:r>
            <a:r>
              <a:rPr lang="nl-BE" dirty="0" err="1">
                <a:solidFill>
                  <a:schemeClr val="tx1"/>
                </a:solidFill>
              </a:rPr>
              <a:t>l’employeur</a:t>
            </a:r>
            <a:endParaRPr lang="nl-BE" dirty="0">
              <a:solidFill>
                <a:schemeClr val="tx1"/>
              </a:solidFill>
            </a:endParaRPr>
          </a:p>
          <a:p>
            <a:r>
              <a:rPr lang="nl-BE" dirty="0">
                <a:solidFill>
                  <a:schemeClr val="tx1"/>
                </a:solidFill>
              </a:rPr>
              <a:t>Le </a:t>
            </a:r>
            <a:r>
              <a:rPr lang="nl-BE" dirty="0" err="1">
                <a:solidFill>
                  <a:schemeClr val="tx1"/>
                </a:solidFill>
              </a:rPr>
              <a:t>contrat</a:t>
            </a:r>
            <a:r>
              <a:rPr lang="nl-BE" dirty="0">
                <a:solidFill>
                  <a:schemeClr val="tx1"/>
                </a:solidFill>
              </a:rPr>
              <a:t> de stage </a:t>
            </a:r>
            <a:r>
              <a:rPr lang="nl-BE" dirty="0" err="1">
                <a:solidFill>
                  <a:schemeClr val="tx1"/>
                </a:solidFill>
              </a:rPr>
              <a:t>signé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est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envoyé</a:t>
            </a:r>
            <a:r>
              <a:rPr lang="nl-BE" dirty="0">
                <a:solidFill>
                  <a:schemeClr val="tx1"/>
                </a:solidFill>
              </a:rPr>
              <a:t> à </a:t>
            </a:r>
            <a:r>
              <a:rPr lang="nl-BE" dirty="0" err="1">
                <a:solidFill>
                  <a:schemeClr val="tx1"/>
                </a:solidFill>
              </a:rPr>
              <a:t>l’AViQ</a:t>
            </a:r>
            <a:endParaRPr lang="nl-BE" dirty="0">
              <a:solidFill>
                <a:schemeClr val="tx1"/>
              </a:solidFill>
            </a:endParaRPr>
          </a:p>
          <a:p>
            <a:r>
              <a:rPr lang="nl-BE" dirty="0">
                <a:solidFill>
                  <a:schemeClr val="tx1"/>
                </a:solidFill>
              </a:rPr>
              <a:t>Assurance </a:t>
            </a:r>
            <a:r>
              <a:rPr lang="nl-BE" dirty="0" err="1">
                <a:solidFill>
                  <a:schemeClr val="tx1"/>
                </a:solidFill>
              </a:rPr>
              <a:t>accidents</a:t>
            </a:r>
            <a:r>
              <a:rPr lang="nl-BE" dirty="0">
                <a:solidFill>
                  <a:schemeClr val="tx1"/>
                </a:solidFill>
              </a:rPr>
              <a:t> du </a:t>
            </a:r>
            <a:r>
              <a:rPr lang="nl-BE" dirty="0" err="1">
                <a:solidFill>
                  <a:schemeClr val="tx1"/>
                </a:solidFill>
              </a:rPr>
              <a:t>travail</a:t>
            </a:r>
            <a:r>
              <a:rPr lang="nl-BE" dirty="0">
                <a:solidFill>
                  <a:schemeClr val="tx1"/>
                </a:solidFill>
              </a:rPr>
              <a:t> et </a:t>
            </a:r>
            <a:r>
              <a:rPr lang="nl-BE" dirty="0" err="1">
                <a:solidFill>
                  <a:schemeClr val="tx1"/>
                </a:solidFill>
              </a:rPr>
              <a:t>responsabilité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err="1">
                <a:solidFill>
                  <a:schemeClr val="tx1"/>
                </a:solidFill>
              </a:rPr>
              <a:t>civile</a:t>
            </a:r>
            <a:r>
              <a:rPr lang="nl-BE" dirty="0">
                <a:solidFill>
                  <a:schemeClr val="tx1"/>
                </a:solidFill>
              </a:rPr>
              <a:t> par </a:t>
            </a:r>
            <a:r>
              <a:rPr lang="nl-BE" dirty="0" err="1">
                <a:solidFill>
                  <a:schemeClr val="tx1"/>
                </a:solidFill>
              </a:rPr>
              <a:t>l’AViQ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608853-C715-98AB-23DC-38533516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Possibilités après le </a:t>
            </a:r>
            <a:r>
              <a:rPr lang="fr-BE" dirty="0" err="1"/>
              <a:t>DUOday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479446-473A-0D2C-2F22-DF3FCE351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GTB : un stage d'exploration professionnelle (</a:t>
            </a:r>
            <a:r>
              <a:rPr lang="nl-BE" dirty="0" err="1">
                <a:solidFill>
                  <a:schemeClr val="tx1"/>
                </a:solidFill>
              </a:rPr>
              <a:t>Beroepsverkennende</a:t>
            </a:r>
            <a:r>
              <a:rPr lang="nl-BE" dirty="0">
                <a:solidFill>
                  <a:schemeClr val="tx1"/>
                </a:solidFill>
              </a:rPr>
              <a:t> stage, </a:t>
            </a:r>
            <a:r>
              <a:rPr lang="fr-BE" dirty="0">
                <a:solidFill>
                  <a:schemeClr val="tx1"/>
                </a:solidFill>
              </a:rPr>
              <a:t>BVS) ou un stage d'immersion professionnelle (</a:t>
            </a:r>
            <a:r>
              <a:rPr lang="nl-BE" dirty="0" err="1">
                <a:solidFill>
                  <a:schemeClr val="tx1"/>
                </a:solidFill>
              </a:rPr>
              <a:t>Beroepsinlevingsstage</a:t>
            </a:r>
            <a:r>
              <a:rPr lang="nl-BE" dirty="0">
                <a:solidFill>
                  <a:schemeClr val="tx1"/>
                </a:solidFill>
              </a:rPr>
              <a:t>, BIS)</a:t>
            </a:r>
            <a:endParaRPr lang="fr-BE" dirty="0">
              <a:solidFill>
                <a:schemeClr val="tx1"/>
              </a:solidFill>
            </a:endParaRPr>
          </a:p>
          <a:p>
            <a:r>
              <a:rPr lang="fr-BE" dirty="0" err="1">
                <a:solidFill>
                  <a:schemeClr val="tx1"/>
                </a:solidFill>
              </a:rPr>
              <a:t>AViQ</a:t>
            </a:r>
            <a:r>
              <a:rPr lang="fr-BE" dirty="0">
                <a:solidFill>
                  <a:schemeClr val="tx1"/>
                </a:solidFill>
              </a:rPr>
              <a:t> &amp; PHARE : contrat d’adaptation professionnelle (CAP), les stages de découverte sont possibles toute l’année</a:t>
            </a:r>
          </a:p>
          <a:p>
            <a:pPr marL="0" indent="0">
              <a:buNone/>
            </a:pPr>
            <a:endParaRPr lang="fr-BE" dirty="0">
              <a:solidFill>
                <a:schemeClr val="tx1"/>
              </a:solidFill>
            </a:endParaRPr>
          </a:p>
          <a:p>
            <a:r>
              <a:rPr lang="fr-BE" dirty="0">
                <a:solidFill>
                  <a:schemeClr val="tx1"/>
                </a:solidFill>
              </a:rPr>
              <a:t>Sélections contractuelles spécifiques aux personnes en situation de handicap</a:t>
            </a:r>
          </a:p>
          <a:p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134657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theme">
  <a:themeElements>
    <a:clrScheme name="BOSA Palet PPT">
      <a:dk1>
        <a:srgbClr val="FFFFFF"/>
      </a:dk1>
      <a:lt1>
        <a:srgbClr val="09181B"/>
      </a:lt1>
      <a:dk2>
        <a:srgbClr val="057A8B"/>
      </a:dk2>
      <a:lt2>
        <a:srgbClr val="FFF8DC"/>
      </a:lt2>
      <a:accent1>
        <a:srgbClr val="00566B"/>
      </a:accent1>
      <a:accent2>
        <a:srgbClr val="FFED75"/>
      </a:accent2>
      <a:accent3>
        <a:srgbClr val="2CB8A5"/>
      </a:accent3>
      <a:accent4>
        <a:srgbClr val="FC6D71"/>
      </a:accent4>
      <a:accent5>
        <a:srgbClr val="B6E7DD"/>
      </a:accent5>
      <a:accent6>
        <a:srgbClr val="F8D7BC"/>
      </a:accent6>
      <a:hlink>
        <a:srgbClr val="057A8B"/>
      </a:hlink>
      <a:folHlink>
        <a:srgbClr val="00566B"/>
      </a:folHlink>
    </a:clrScheme>
    <a:fontScheme name="BOSA Theme Fonts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info DUOday 2023" id="{F8D6E6F3-1FC0-4051-B1CE-F5D55016B32F}" vid="{BEADF54F-E24E-4572-B9C3-BB0DDC3A750B}"/>
    </a:ext>
  </a:extLst>
</a:theme>
</file>

<file path=ppt/theme/theme2.xml><?xml version="1.0" encoding="utf-8"?>
<a:theme xmlns:a="http://schemas.openxmlformats.org/drawingml/2006/main" name="Dark theme">
  <a:themeElements>
    <a:clrScheme name="Custom 2">
      <a:dk1>
        <a:srgbClr val="FFFFFF"/>
      </a:dk1>
      <a:lt1>
        <a:srgbClr val="09181B"/>
      </a:lt1>
      <a:dk2>
        <a:srgbClr val="FFF8DC"/>
      </a:dk2>
      <a:lt2>
        <a:srgbClr val="00566B"/>
      </a:lt2>
      <a:accent1>
        <a:srgbClr val="057A8B"/>
      </a:accent1>
      <a:accent2>
        <a:srgbClr val="FFED75"/>
      </a:accent2>
      <a:accent3>
        <a:srgbClr val="2CB8A5"/>
      </a:accent3>
      <a:accent4>
        <a:srgbClr val="FC6D71"/>
      </a:accent4>
      <a:accent5>
        <a:srgbClr val="B6E7DD"/>
      </a:accent5>
      <a:accent6>
        <a:srgbClr val="F8D7BC"/>
      </a:accent6>
      <a:hlink>
        <a:srgbClr val="FFED75"/>
      </a:hlink>
      <a:folHlink>
        <a:srgbClr val="FFF8DC"/>
      </a:folHlink>
    </a:clrScheme>
    <a:fontScheme name="BOSA Theme Fonts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info DUOday 2023" id="{F8D6E6F3-1FC0-4051-B1CE-F5D55016B32F}" vid="{970EA69D-872F-40A8-9DAF-0B3E16A2BEE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5BEDBDC4BAF47B05728C6BE653B41" ma:contentTypeVersion="1406" ma:contentTypeDescription="Create a new document." ma:contentTypeScope="" ma:versionID="58d527df08960a3c4042304910379ada">
  <xsd:schema xmlns:xsd="http://www.w3.org/2001/XMLSchema" xmlns:xs="http://www.w3.org/2001/XMLSchema" xmlns:p="http://schemas.microsoft.com/office/2006/metadata/properties" xmlns:ns2="800eef11-a00a-435e-8969-a8b8334abd51" xmlns:ns3="0868ee75-4644-4e20-8142-353e641059ec" xmlns:ns4="ab73cd51-aa24-40a2-98a4-68fa644aea06" targetNamespace="http://schemas.microsoft.com/office/2006/metadata/properties" ma:root="true" ma:fieldsID="4f1e283663698c6e9bed0be28846e48b" ns2:_="" ns3:_="" ns4:_="">
    <xsd:import namespace="800eef11-a00a-435e-8969-a8b8334abd51"/>
    <xsd:import namespace="0868ee75-4644-4e20-8142-353e641059ec"/>
    <xsd:import namespace="ab73cd51-aa24-40a2-98a4-68fa644aea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3:_x002a_CTID_x002a_" minOccurs="0"/>
                <xsd:element ref="ns3:Assigned_x0020_to0" minOccurs="0"/>
                <xsd:element ref="ns3:Request_x0020_status" minOccurs="0"/>
                <xsd:element ref="ns3:Product_x0020_Owner" minOccurs="0"/>
                <xsd:element ref="ns3:Deadline" minOccurs="0"/>
                <xsd:element ref="ns3:dsID" minOccurs="0"/>
                <xsd:element ref="ns3:MediaServiceDateTaken" minOccurs="0"/>
                <xsd:element ref="ns3:_x0032_013_x0020_Update_x0020_item_x0020_mai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eef11-a00a-435e-8969-a8b8334abd5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40" nillable="true" ma:displayName="Taxonomy Catch All Column" ma:hidden="true" ma:list="{2375f7ce-9720-4708-b904-a4a1bc00e976}" ma:internalName="TaxCatchAll" ma:showField="CatchAllData" ma:web="800eef11-a00a-435e-8969-a8b8334abd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8ee75-4644-4e20-8142-353e641059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_x002a_CTID_x002a_" ma:index="18" nillable="true" ma:displayName="*CTID*" ma:hidden="true" ma:internalName="_x002a_CTID_x002a_">
      <xsd:simpleType>
        <xsd:restriction base="dms:Text">
          <xsd:maxLength value="255"/>
        </xsd:restriction>
      </xsd:simpleType>
    </xsd:element>
    <xsd:element name="Assigned_x0020_to0" ma:index="19" nillable="true" ma:displayName="Assigned to" ma:description="" ma:list="UserInfo" ma:SharePointGroup="768" ma:internalName="Assigned_x0020_to0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uest_x0020_status" ma:index="20" nillable="true" ma:displayName="Request status" ma:default="New" ma:format="Dropdown" ma:indexed="true" ma:internalName="Request_x0020_status">
      <xsd:simpleType>
        <xsd:restriction base="dms:Choice">
          <xsd:enumeration value="New"/>
          <xsd:enumeration value="Waiting for info"/>
          <xsd:enumeration value="Busy"/>
          <xsd:enumeration value="On hold"/>
          <xsd:enumeration value="Done"/>
          <xsd:enumeration value="Canceled"/>
        </xsd:restriction>
      </xsd:simpleType>
    </xsd:element>
    <xsd:element name="Product_x0020_Owner" ma:index="21" nillable="true" ma:displayName="Product Owner" ma:description="" ma:hidden="true" ma:list="UserInfo" ma:SharePointGroup="0" ma:internalName="Product_x0020_Own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adline" ma:index="22" nillable="true" ma:displayName="Wanted deadline" ma:format="DateOnly" ma:indexed="true" ma:internalName="Deadline">
      <xsd:simpleType>
        <xsd:restriction base="dms:DateTime"/>
      </xsd:simpleType>
    </xsd:element>
    <xsd:element name="dsID" ma:index="23" nillable="true" ma:displayName="dsID" ma:hidden="true" ma:internalName="dsID">
      <xsd:simpleType>
        <xsd:restriction base="dms:Text">
          <xsd:maxLength value="255"/>
        </xsd:restriction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_x0032_013_x0020_Update_x0020_item_x0020_main" ma:index="30" nillable="true" ma:displayName="2013 Update item main" ma:internalName="_x0032_013_x0020_Update_x0020_item_x0020_mai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9" nillable="true" ma:taxonomy="true" ma:internalName="lcf76f155ced4ddcb4097134ff3c332f" ma:taxonomyFieldName="MediaServiceImageTags" ma:displayName="Image Tags" ma:readOnly="false" ma:fieldId="{5cf76f15-5ced-4ddc-b409-7134ff3c332f}" ma:taxonomyMulti="true" ma:sspId="3677b756-bb6c-42c0-a500-a3c5d40b59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73cd51-aa24-40a2-98a4-68fa644ae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Request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00eef11-a00a-435e-8969-a8b8334abd51" xsi:nil="true"/>
    <_dlc_DocId xmlns="800eef11-a00a-435e-8969-a8b8334abd51">BOSA-163236005-8969</_dlc_DocId>
    <_dlc_DocIdUrl xmlns="800eef11-a00a-435e-8969-a8b8334abd51">
      <Url>https://gcloudbelgium.sharepoint.com/sites/BOSA/B/S/CO/_layouts/15/DocIdRedir.aspx?ID=BOSA-163236005-8969</Url>
      <Description>BOSA-163236005-8969</Description>
    </_dlc_DocIdUrl>
    <lcf76f155ced4ddcb4097134ff3c332f xmlns="0868ee75-4644-4e20-8142-353e641059ec">
      <Terms xmlns="http://schemas.microsoft.com/office/infopath/2007/PartnerControls"/>
    </lcf76f155ced4ddcb4097134ff3c332f>
    <_x0032_013_x0020_Update_x0020_item_x0020_main xmlns="0868ee75-4644-4e20-8142-353e641059ec">
      <Url>https://gcloudbelgium.sharepoint.com/sites/BOSA/B/S/CO/_layouts/15/wrkstat.aspx?List=0868ee75-4644-4e20-8142-353e641059ec&amp;WorkflowInstanceName=1bbf201a-99be-4285-86a0-286691eb22a8</Url>
      <Description>Done</Description>
    </_x0032_013_x0020_Update_x0020_item_x0020_main>
    <Request_x0020_status xmlns="0868ee75-4644-4e20-8142-353e641059ec">Busy</Request_x0020_status>
    <dsID xmlns="0868ee75-4644-4e20-8142-353e641059ec" xsi:nil="true"/>
    <Deadline xmlns="0868ee75-4644-4e20-8142-353e641059ec" xsi:nil="true"/>
    <Product_x0020_Owner xmlns="0868ee75-4644-4e20-8142-353e641059ec">
      <UserInfo>
        <DisplayName/>
        <AccountId xsi:nil="true"/>
        <AccountType/>
      </UserInfo>
    </Product_x0020_Owner>
    <_x002a_CTID_x002a_ xmlns="0868ee75-4644-4e20-8142-353e641059ec" xsi:nil="true"/>
    <Assigned_x0020_to0 xmlns="0868ee75-4644-4e20-8142-353e641059ec">
      <UserInfo>
        <DisplayName>Olivier Hergot (BOSA)</DisplayName>
        <AccountId>153</AccountId>
        <AccountType/>
      </UserInfo>
    </Assigned_x0020_to0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9A03500-2A43-4F7B-8B44-733A346A3F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0eef11-a00a-435e-8969-a8b8334abd51"/>
    <ds:schemaRef ds:uri="0868ee75-4644-4e20-8142-353e641059ec"/>
    <ds:schemaRef ds:uri="ab73cd51-aa24-40a2-98a4-68fa644ae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9A69DA-972F-4782-9556-0955EB85B1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230FCF-7E2C-49A6-9845-CBD6D2D1FEFD}">
  <ds:schemaRefs>
    <ds:schemaRef ds:uri="0868ee75-4644-4e20-8142-353e641059ec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ab73cd51-aa24-40a2-98a4-68fa644aea06"/>
    <ds:schemaRef ds:uri="800eef11-a00a-435e-8969-a8b8334abd51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9F1C35D-94D5-45FB-B0B1-A15E99735C1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info DUOday 2023 FR (1)</Template>
  <TotalTime>0</TotalTime>
  <Words>582</Words>
  <Application>Microsoft Office PowerPoint</Application>
  <PresentationFormat>Grand écran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Montserrat</vt:lpstr>
      <vt:lpstr>Open Sans</vt:lpstr>
      <vt:lpstr>Light theme</vt:lpstr>
      <vt:lpstr>Dark theme</vt:lpstr>
      <vt:lpstr>DUOday 2023</vt:lpstr>
      <vt:lpstr>Qu’est-ce que le DUOday?</vt:lpstr>
      <vt:lpstr>En quoi cela consiste-t-il ?</vt:lpstr>
      <vt:lpstr>Que faut-il préparer ?</vt:lpstr>
      <vt:lpstr>Quelles organisations?</vt:lpstr>
      <vt:lpstr>Procédure GTB</vt:lpstr>
      <vt:lpstr>Procédure PHARE</vt:lpstr>
      <vt:lpstr>Procédure AViQ</vt:lpstr>
      <vt:lpstr>Possibilités après le DUOday</vt:lpstr>
      <vt:lpstr>Des questions ?</vt:lpstr>
      <vt:lpstr>À vous de jouer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DUOday 2023</dc:title>
  <dc:creator>Olivier Hergot (BOSA)</dc:creator>
  <cp:lastModifiedBy>Olivier Hergot (BOSA)</cp:lastModifiedBy>
  <cp:revision>1</cp:revision>
  <dcterms:created xsi:type="dcterms:W3CDTF">2023-03-30T08:17:48Z</dcterms:created>
  <dcterms:modified xsi:type="dcterms:W3CDTF">2023-03-30T08:18:27Z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0x01010021A5BEDBDC4BAF47B05728C6BE653B41</vt:lpwstr>
  </property>
  <property fmtid="{D5CDD505-2E9C-101B-9397-08002B2CF9AE}" pid="3" name="ThemeNL">
    <vt:lpwstr>369;#Office 365 templates BOSA|11195343-6d0f-46aa-808b-1154be9273a7</vt:lpwstr>
  </property>
  <property fmtid="{D5CDD505-2E9C-101B-9397-08002B2CF9AE}" pid="4" name="_dlc_DocIdItemGuid">
    <vt:lpwstr>c3ab262d-4742-48c0-9af5-597d11ff851f</vt:lpwstr>
  </property>
  <property fmtid="{D5CDD505-2E9C-101B-9397-08002B2CF9AE}" pid="5" name="MediaServiceImageTags">
    <vt:lpwstr/>
  </property>
  <property fmtid="{D5CDD505-2E9C-101B-9397-08002B2CF9AE}" pid="6" name="_docset_NoMedatataSyncRequired">
    <vt:lpwstr>False</vt:lpwstr>
  </property>
</Properties>
</file>